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20"/>
  </p:notesMasterIdLst>
  <p:handoutMasterIdLst>
    <p:handoutMasterId r:id="rId21"/>
  </p:handoutMasterIdLst>
  <p:sldIdLst>
    <p:sldId id="616" r:id="rId5"/>
    <p:sldId id="639" r:id="rId6"/>
    <p:sldId id="640" r:id="rId7"/>
    <p:sldId id="650" r:id="rId8"/>
    <p:sldId id="641" r:id="rId9"/>
    <p:sldId id="642" r:id="rId10"/>
    <p:sldId id="651" r:id="rId11"/>
    <p:sldId id="643" r:id="rId12"/>
    <p:sldId id="644" r:id="rId13"/>
    <p:sldId id="645" r:id="rId14"/>
    <p:sldId id="646" r:id="rId15"/>
    <p:sldId id="652" r:id="rId16"/>
    <p:sldId id="647" r:id="rId17"/>
    <p:sldId id="649" r:id="rId18"/>
    <p:sldId id="597" r:id="rId19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F8F8F8"/>
    <a:srgbClr val="F07E14"/>
    <a:srgbClr val="ECECEC"/>
    <a:srgbClr val="EEEEEE"/>
    <a:srgbClr val="F0F0F0"/>
    <a:srgbClr val="00B5D6"/>
    <a:srgbClr val="F3F3F3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7863" autoAdjust="0"/>
  </p:normalViewPr>
  <p:slideViewPr>
    <p:cSldViewPr>
      <p:cViewPr varScale="1">
        <p:scale>
          <a:sx n="79" d="100"/>
          <a:sy n="79" d="100"/>
        </p:scale>
        <p:origin x="72" y="2674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12.2.2016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12.2.2016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fi-FI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Muokkaa perustyyl. napsautt.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Muokkaa alaotsikon perustyyliä napsautt.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  <p:sp>
        <p:nvSpPr>
          <p:cNvPr id="1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1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1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i-FI" smtClean="0"/>
              <a:t>Lisää kuva napsauttamalla kuvaketta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18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fi-FI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Muokkaa perustyyl. napsautt.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Muokkaa alaotsikon perustyyliä napsautt.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fi-FI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Muokkaa perustyyl. napsautt.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pic>
        <p:nvPicPr>
          <p:cNvPr id="13" name="Picture 1" descr="Gofore 2014 12.jpg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5564" r="-56" b="15495"/>
          <a:stretch/>
        </p:blipFill>
        <p:spPr>
          <a:xfrm>
            <a:off x="0" y="0"/>
            <a:ext cx="9162000" cy="42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Muokkaa alaotsikon perustyyliä napsautt.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fi-FI" smtClean="0"/>
              <a:t>Muokkaa alaotsikon perustyyliä napsautt.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9" name="Alatunnisteen paikkamerkki 3"/>
          <p:cNvSpPr>
            <a:spLocks noGrp="1"/>
          </p:cNvSpPr>
          <p:nvPr>
            <p:ph type="ftr" sz="quarter" idx="10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12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12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 userDrawn="1"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59" r:id="rId15"/>
    <p:sldLayoutId id="2147484047" r:id="rId16"/>
    <p:sldLayoutId id="2147484037" r:id="rId17"/>
    <p:sldLayoutId id="2147484074" r:id="rId18"/>
    <p:sldLayoutId id="2147484040" r:id="rId19"/>
    <p:sldLayoutId id="2147484041" r:id="rId2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esuomi.fi/palveluntarjoajille/asiointivaltuud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suomi.fi/palveluntarjoajille/asiointivaltuudet/tekninen-aineisto/kyselyn-rajapintakuvaus-henkilon-puolesta-asiointi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eta.suomi.f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suomi.fi/palveluntarjoajille/tunnistamine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KaPA</a:t>
            </a:r>
            <a:r>
              <a:rPr lang="en-US" dirty="0" smtClean="0"/>
              <a:t> </a:t>
            </a:r>
            <a:r>
              <a:rPr lang="en-US" dirty="0" err="1" smtClean="0"/>
              <a:t>yleisesittely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KaPA</a:t>
            </a:r>
            <a:r>
              <a:rPr lang="en-US" dirty="0" smtClean="0"/>
              <a:t> </a:t>
            </a:r>
            <a:r>
              <a:rPr lang="en-US" dirty="0" err="1" smtClean="0"/>
              <a:t>palveluväyläkoulutus</a:t>
            </a:r>
            <a:endParaRPr lang="en-US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00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4" y="1412776"/>
            <a:ext cx="6408712" cy="4791560"/>
          </a:xfrm>
          <a:prstGeom prst="rect">
            <a:avLst/>
          </a:prstGeom>
        </p:spPr>
      </p:pic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Tunnistaminen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1412776"/>
            <a:ext cx="3598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Suomi-fi tunnistaminen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45695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Tunnistamisen </a:t>
            </a:r>
            <a:r>
              <a:rPr lang="fi-FI" dirty="0"/>
              <a:t>toiminta</a:t>
            </a:r>
            <a:endParaRPr lang="fi-FI" dirty="0"/>
          </a:p>
        </p:txBody>
      </p:sp>
      <p:pic>
        <p:nvPicPr>
          <p:cNvPr id="2050" name="Picture 2" descr="http://esuomi.fi/wp-content/uploads/2015/09/Tunnistaminen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2776"/>
            <a:ext cx="5899921" cy="383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2700137" cy="5111750"/>
          </a:xfrm>
        </p:spPr>
        <p:txBody>
          <a:bodyPr/>
          <a:lstStyle/>
          <a:p>
            <a:r>
              <a:rPr lang="fi-FI" dirty="0"/>
              <a:t>SAML 2.0 single sign on -ratkaisu, KAPA tarjoaa </a:t>
            </a:r>
            <a:r>
              <a:rPr lang="fi-FI" dirty="0" smtClean="0"/>
              <a:t>IdP:n </a:t>
            </a:r>
            <a:r>
              <a:rPr lang="fi-FI" dirty="0"/>
              <a:t>(identity providerin)</a:t>
            </a:r>
          </a:p>
          <a:p>
            <a:r>
              <a:rPr lang="fi-FI" dirty="0" smtClean="0"/>
              <a:t>Tunnistautumisen </a:t>
            </a:r>
            <a:r>
              <a:rPr lang="fi-FI" dirty="0"/>
              <a:t>yhteydessä haetaan käyttäjän tietoja </a:t>
            </a:r>
            <a:r>
              <a:rPr lang="fi-FI" dirty="0" smtClean="0"/>
              <a:t>VTJ:stä</a:t>
            </a:r>
          </a:p>
          <a:p>
            <a:r>
              <a:rPr lang="fi-FI" dirty="0" smtClean="0"/>
              <a:t>Ei liity palveluväylän viesteihin </a:t>
            </a:r>
          </a:p>
          <a:p>
            <a:pPr marL="0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15931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Suomi.fi-asiointivaltuudet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686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Asiointivaltuudet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http://esuomi.fi/palveluntarjoajille/asiointivaltuudet</a:t>
            </a:r>
            <a:r>
              <a:rPr lang="fi-FI" dirty="0" smtClean="0">
                <a:hlinkClick r:id="rId2"/>
              </a:rPr>
              <a:t>/</a:t>
            </a:r>
            <a:endParaRPr lang="fi-FI" dirty="0" smtClean="0"/>
          </a:p>
          <a:p>
            <a:r>
              <a:rPr lang="fi-FI" dirty="0"/>
              <a:t>Suomi.fi-asiointivaltuudet-palvelun avulla voidaan luotettavasti </a:t>
            </a:r>
            <a:r>
              <a:rPr lang="fi-FI" b="1" dirty="0"/>
              <a:t>tarkistaa henkilön tai yrityksen valtuudet</a:t>
            </a:r>
            <a:r>
              <a:rPr lang="fi-FI" dirty="0"/>
              <a:t>, valtakirjat ja oikeudet </a:t>
            </a:r>
            <a:r>
              <a:rPr lang="fi-FI" b="1" dirty="0"/>
              <a:t>asioida</a:t>
            </a:r>
            <a:r>
              <a:rPr lang="fi-FI" dirty="0"/>
              <a:t> sähköisesti toisen henkilön tai edustamansa yrityksen </a:t>
            </a:r>
            <a:r>
              <a:rPr lang="fi-FI" b="1" dirty="0"/>
              <a:t>puolesta</a:t>
            </a:r>
            <a:r>
              <a:rPr lang="fi-FI" dirty="0"/>
              <a:t> ajasta ja paikasta riippumatta</a:t>
            </a:r>
            <a:r>
              <a:rPr lang="fi-FI" dirty="0" smtClean="0"/>
              <a:t>.</a:t>
            </a:r>
          </a:p>
          <a:p>
            <a:endParaRPr lang="fi-FI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6" y="3375653"/>
            <a:ext cx="5364434" cy="30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287688" y="1341438"/>
            <a:ext cx="2772144" cy="5111750"/>
          </a:xfrm>
        </p:spPr>
        <p:txBody>
          <a:bodyPr/>
          <a:lstStyle/>
          <a:p>
            <a:r>
              <a:rPr lang="fi-FI" dirty="0"/>
              <a:t>asiointipalvelu </a:t>
            </a:r>
            <a:r>
              <a:rPr lang="fi-FI" dirty="0" smtClean="0"/>
              <a:t>tekee palveluväylän </a:t>
            </a:r>
            <a:r>
              <a:rPr lang="fi-FI" dirty="0"/>
              <a:t>kautta </a:t>
            </a:r>
            <a:r>
              <a:rPr lang="fi-FI" dirty="0" smtClean="0"/>
              <a:t>kutsuja asiointivaltuus –rajapintoihin selvittääkseen valtuutuksen</a:t>
            </a:r>
          </a:p>
          <a:p>
            <a:endParaRPr lang="fi-FI" dirty="0" smtClean="0"/>
          </a:p>
        </p:txBody>
      </p:sp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Asiointivaltuuksien toiminta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86778"/>
            <a:ext cx="5256584" cy="3514403"/>
          </a:xfrm>
          <a:prstGeom prst="rect">
            <a:avLst/>
          </a:prstGeom>
        </p:spPr>
      </p:pic>
      <p:sp>
        <p:nvSpPr>
          <p:cNvPr id="7" name="Tekstin paikkamerkki 3"/>
          <p:cNvSpPr txBox="1">
            <a:spLocks/>
          </p:cNvSpPr>
          <p:nvPr/>
        </p:nvSpPr>
        <p:spPr>
          <a:xfrm>
            <a:off x="287688" y="4725144"/>
            <a:ext cx="8460776" cy="1800200"/>
          </a:xfrm>
          <a:prstGeom prst="rect">
            <a:avLst/>
          </a:prstGeom>
        </p:spPr>
        <p:txBody>
          <a:bodyPr vert="horz" lIns="74921" tIns="37461" rIns="74921" bIns="37461" rtlCol="0">
            <a:normAutofit fontScale="70000" lnSpcReduction="20000"/>
          </a:bodyPr>
          <a:lstStyle>
            <a:lvl1pPr marL="285750" indent="-28575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68800" indent="-284400" algn="l" defTabSz="749213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53200" indent="-284400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137600" indent="-284400" algn="l" defTabSz="749213" rtl="0" eaLnBrk="1" latinLnBrk="0" hangingPunct="1">
              <a:spcBef>
                <a:spcPct val="20000"/>
              </a:spcBef>
              <a:buFont typeface="Arial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22000" indent="-284400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>
                <a:hlinkClick r:id="rId3"/>
              </a:rPr>
              <a:t>http://esuomi.fi/palveluntarjoajille/asiointivaltuudet/tekninen-aineisto/kyselyn-rajapintakuvaus-henkilon-puolesta-asiointi/</a:t>
            </a:r>
            <a:endParaRPr lang="fi-FI" dirty="0"/>
          </a:p>
          <a:p>
            <a:r>
              <a:rPr lang="fi-FI" dirty="0"/>
              <a:t>Authorization</a:t>
            </a:r>
          </a:p>
          <a:p>
            <a:pPr lvl="1"/>
            <a:r>
              <a:rPr lang="fi-FI" dirty="0"/>
              <a:t>Asiointioikeuskysely asiamiehen tunnisteen ja päämiehen tunnisteen (principalIdentifier) </a:t>
            </a:r>
            <a:r>
              <a:rPr lang="fi-FI" dirty="0" smtClean="0"/>
              <a:t>perusteella</a:t>
            </a:r>
            <a:endParaRPr lang="fi-FI" dirty="0"/>
          </a:p>
          <a:p>
            <a:pPr lvl="1"/>
            <a:r>
              <a:rPr lang="fi-FI" dirty="0" smtClean="0"/>
              <a:t>ALLOWED </a:t>
            </a:r>
            <a:r>
              <a:rPr lang="fi-FI" dirty="0"/>
              <a:t>tai DISALLOWED</a:t>
            </a:r>
          </a:p>
          <a:p>
            <a:r>
              <a:rPr lang="fi-FI" dirty="0" smtClean="0"/>
              <a:t>Delegate</a:t>
            </a:r>
            <a:endParaRPr lang="fi-FI" dirty="0"/>
          </a:p>
          <a:p>
            <a:pPr lvl="1"/>
            <a:r>
              <a:rPr lang="fi-FI" dirty="0" smtClean="0"/>
              <a:t>Päämies </a:t>
            </a:r>
            <a:r>
              <a:rPr lang="fi-FI" dirty="0"/>
              <a:t>/ huollettavan haku asiamiehen tunnisteen (delegateIdentifier) perusteella. </a:t>
            </a:r>
          </a:p>
          <a:p>
            <a:pPr fontAlgn="auto">
              <a:spcAft>
                <a:spcPts val="0"/>
              </a:spcAft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9667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i-FI" smtClean="0"/>
              <a:t>Teemme kokonaisuuksien kehittämisestä</a:t>
            </a:r>
            <a:br>
              <a:rPr lang="fi-FI" smtClean="0"/>
            </a:br>
            <a:r>
              <a:rPr lang="fi-FI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30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Kansallinen </a:t>
            </a:r>
            <a:r>
              <a:rPr lang="fi-FI" dirty="0" smtClean="0"/>
              <a:t>palveluarkkitehtuuri (KaPA)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Valtiovarainministeriö:</a:t>
            </a:r>
          </a:p>
          <a:p>
            <a:endParaRPr lang="fi-FI" dirty="0"/>
          </a:p>
          <a:p>
            <a:pPr marL="283050" lvl="1" indent="0">
              <a:buNone/>
            </a:pPr>
            <a:r>
              <a:rPr lang="fi-FI" i="1" dirty="0"/>
              <a:t>” Kansallinen palveluarkkitehtuuri luo </a:t>
            </a:r>
            <a:r>
              <a:rPr lang="fi-FI" i="1" dirty="0">
                <a:solidFill>
                  <a:srgbClr val="FF0000"/>
                </a:solidFill>
              </a:rPr>
              <a:t>yhteentoimivan</a:t>
            </a:r>
            <a:r>
              <a:rPr lang="fi-FI" i="1" dirty="0"/>
              <a:t> digitaalisten palvelujen </a:t>
            </a:r>
            <a:r>
              <a:rPr lang="fi-FI" b="1" i="1" dirty="0">
                <a:solidFill>
                  <a:srgbClr val="FF0000"/>
                </a:solidFill>
              </a:rPr>
              <a:t>infrastruktuurin</a:t>
            </a:r>
            <a:r>
              <a:rPr lang="fi-FI" i="1" dirty="0"/>
              <a:t>, jonka avulla </a:t>
            </a:r>
            <a:r>
              <a:rPr lang="fi-FI" i="1" dirty="0">
                <a:solidFill>
                  <a:srgbClr val="FF0000"/>
                </a:solidFill>
              </a:rPr>
              <a:t>tiedon siirto organisaatioiden ja palvelujen välillä </a:t>
            </a:r>
            <a:r>
              <a:rPr lang="fi-FI" i="1" dirty="0"/>
              <a:t>on helppoa. Ohjelmassa luodaan kansallinen palveluväylä (tiedon välityskerros), </a:t>
            </a:r>
            <a:r>
              <a:rPr lang="fi-FI" i="1" dirty="0">
                <a:solidFill>
                  <a:srgbClr val="FF0000"/>
                </a:solidFill>
              </a:rPr>
              <a:t>kansalaisten, yritysten ja viranomaisten </a:t>
            </a:r>
            <a:r>
              <a:rPr lang="fi-FI" i="1" dirty="0"/>
              <a:t>tarvitsemat yhteiset </a:t>
            </a:r>
            <a:r>
              <a:rPr lang="fi-FI" i="1" dirty="0">
                <a:solidFill>
                  <a:srgbClr val="FF0000"/>
                </a:solidFill>
              </a:rPr>
              <a:t>palvelunäkymät</a:t>
            </a:r>
            <a:r>
              <a:rPr lang="fi-FI" i="1" dirty="0"/>
              <a:t>, uusi kansallinen sähköinen </a:t>
            </a:r>
            <a:r>
              <a:rPr lang="fi-FI" i="1" dirty="0">
                <a:solidFill>
                  <a:srgbClr val="FF0000"/>
                </a:solidFill>
              </a:rPr>
              <a:t>tunnistusratkaisu</a:t>
            </a:r>
            <a:r>
              <a:rPr lang="fi-FI" i="1" dirty="0"/>
              <a:t> sekä kansalliset ratkaisut organisaatioiden ja luonnollisten henkilöiden </a:t>
            </a:r>
            <a:r>
              <a:rPr lang="fi-FI" i="1" dirty="0">
                <a:solidFill>
                  <a:srgbClr val="FF0000"/>
                </a:solidFill>
              </a:rPr>
              <a:t>roolien ja valtuutusten hallintaan</a:t>
            </a:r>
            <a:r>
              <a:rPr lang="fi-FI" i="1" dirty="0"/>
              <a:t>.”</a:t>
            </a:r>
          </a:p>
          <a:p>
            <a:pPr marL="283050" lvl="1" indent="0">
              <a:buNone/>
            </a:pPr>
            <a:endParaRPr lang="fi-FI" i="1" dirty="0"/>
          </a:p>
          <a:p>
            <a:pPr marL="342900" indent="-342900"/>
            <a:r>
              <a:rPr lang="fi-FI" dirty="0"/>
              <a:t>Keskeinen asia on infrastruktuuri, joka on luonteeltaan mahdollistava tekijä</a:t>
            </a:r>
            <a:r>
              <a:rPr lang="fi-FI" dirty="0" smtClean="0"/>
              <a:t>.</a:t>
            </a:r>
          </a:p>
          <a:p>
            <a:pPr marL="342900" indent="-342900"/>
            <a:r>
              <a:rPr lang="fi-FI" dirty="0"/>
              <a:t> </a:t>
            </a:r>
            <a:r>
              <a:rPr lang="fi-FI" dirty="0" smtClean="0"/>
              <a:t>KaPA –laki valmistelussa (voimaan 1.7.2016?)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4416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KaPAn osaprojektit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1"/>
          </p:nvPr>
        </p:nvSpPr>
        <p:spPr>
          <a:xfrm>
            <a:off x="6400800" y="1341438"/>
            <a:ext cx="2590800" cy="5111750"/>
          </a:xfrm>
        </p:spPr>
        <p:txBody>
          <a:bodyPr>
            <a:normAutofit fontScale="62500" lnSpcReduction="20000"/>
          </a:bodyPr>
          <a:lstStyle/>
          <a:p>
            <a:r>
              <a:rPr lang="fi-FI" b="1" dirty="0" smtClean="0"/>
              <a:t>Kansallinen palveluväylä </a:t>
            </a:r>
            <a:r>
              <a:rPr lang="fi-FI" dirty="0" smtClean="0"/>
              <a:t>tarjoaa </a:t>
            </a:r>
            <a:r>
              <a:rPr lang="fi-FI" dirty="0"/>
              <a:t>turvallisen tiedonsiirron kahden liityntäpalvelimen välillä. </a:t>
            </a:r>
            <a:r>
              <a:rPr lang="fi-FI" dirty="0" smtClean="0"/>
              <a:t/>
            </a:r>
            <a:br>
              <a:rPr lang="fi-FI" dirty="0" smtClean="0"/>
            </a:br>
            <a:endParaRPr lang="fi-FI" dirty="0" smtClean="0"/>
          </a:p>
          <a:p>
            <a:r>
              <a:rPr lang="fi-FI" b="1" dirty="0" smtClean="0"/>
              <a:t>Palvelunäkymät</a:t>
            </a:r>
            <a:r>
              <a:rPr lang="fi-FI" dirty="0" smtClean="0"/>
              <a:t> toimii kansalaisen, viranomaisen </a:t>
            </a:r>
            <a:r>
              <a:rPr lang="fi-FI" dirty="0"/>
              <a:t>ja yrityksen edustajan käyttöliittymänä tarjottavien KaPA-palveluiden osalta</a:t>
            </a:r>
            <a:r>
              <a:rPr lang="fi-FI" dirty="0" smtClean="0"/>
              <a:t>.</a:t>
            </a:r>
            <a:br>
              <a:rPr lang="fi-FI" dirty="0" smtClean="0"/>
            </a:br>
            <a:endParaRPr lang="fi-FI" dirty="0"/>
          </a:p>
          <a:p>
            <a:r>
              <a:rPr lang="fi-FI" b="1" dirty="0" smtClean="0"/>
              <a:t>Suomi.fi-tunnistamispalvelu </a:t>
            </a:r>
            <a:r>
              <a:rPr lang="fi-FI" dirty="0" smtClean="0"/>
              <a:t>mahdollistaa </a:t>
            </a:r>
            <a:r>
              <a:rPr lang="fi-FI" dirty="0"/>
              <a:t>kansallisen </a:t>
            </a:r>
            <a:r>
              <a:rPr lang="fi-FI" dirty="0" smtClean="0"/>
              <a:t>sähköisen tunnistusratkaisun</a:t>
            </a:r>
            <a:r>
              <a:rPr lang="fi-FI" dirty="0" smtClean="0"/>
              <a:t/>
            </a:r>
            <a:br>
              <a:rPr lang="fi-FI" dirty="0" smtClean="0"/>
            </a:br>
            <a:endParaRPr lang="fi-FI" dirty="0"/>
          </a:p>
          <a:p>
            <a:r>
              <a:rPr lang="fi-FI" b="1" dirty="0" smtClean="0"/>
              <a:t>Asiointivaltuudet</a:t>
            </a:r>
            <a:r>
              <a:rPr lang="fi-FI" dirty="0" smtClean="0"/>
              <a:t>-palvelu mahdollistaa henkilön ja yrityksen </a:t>
            </a:r>
            <a:r>
              <a:rPr lang="fi-FI" dirty="0" smtClean="0"/>
              <a:t>puolesta-asioinnin</a:t>
            </a:r>
          </a:p>
          <a:p>
            <a:endParaRPr lang="fi-FI" dirty="0"/>
          </a:p>
          <a:p>
            <a:r>
              <a:rPr lang="fi-FI" dirty="0" smtClean="0"/>
              <a:t>Lisäksi muita projekteja: </a:t>
            </a:r>
            <a:r>
              <a:rPr lang="fi-FI" b="1" dirty="0" smtClean="0"/>
              <a:t>liityntäkatalogi</a:t>
            </a:r>
            <a:r>
              <a:rPr lang="fi-FI" dirty="0" smtClean="0"/>
              <a:t>, </a:t>
            </a:r>
            <a:r>
              <a:rPr lang="fi-FI" b="1" dirty="0" smtClean="0"/>
              <a:t>palvelutietovaranto</a:t>
            </a:r>
            <a:r>
              <a:rPr lang="fi-FI" dirty="0" smtClean="0"/>
              <a:t>, ym.</a:t>
            </a:r>
            <a:endParaRPr lang="fi-FI" dirty="0"/>
          </a:p>
          <a:p>
            <a:endParaRPr lang="fi-FI" dirty="0"/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6227025" cy="45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Suomi.fi-palvelunäkymät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184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Palvelunäkymät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287687" y="1341438"/>
            <a:ext cx="3708250" cy="5111750"/>
          </a:xfrm>
        </p:spPr>
        <p:txBody>
          <a:bodyPr/>
          <a:lstStyle/>
          <a:p>
            <a:r>
              <a:rPr lang="fi-FI" dirty="0"/>
              <a:t>Palvelunäkymät on selainpohjainen verkkopalvelu, jonka avulla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käyttäjä löytää helposti julkiset palvelut sekä palveluväylään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liittyneiden yksityisten yritysten palvelut </a:t>
            </a:r>
            <a:r>
              <a:rPr lang="fi-FI" b="1" dirty="0"/>
              <a:t>kansalaisen</a:t>
            </a:r>
            <a:r>
              <a:rPr lang="fi-FI" dirty="0"/>
              <a:t>, </a:t>
            </a:r>
            <a:r>
              <a:rPr lang="fi-FI" b="1" dirty="0"/>
              <a:t>yrittäjän</a:t>
            </a:r>
            <a:r>
              <a:rPr lang="fi-FI" dirty="0"/>
              <a:t> ja</a:t>
            </a:r>
            <a:r>
              <a:rPr lang="fi-FI" dirty="0"/>
              <a:t/>
            </a:r>
            <a:br>
              <a:rPr lang="fi-FI" dirty="0"/>
            </a:br>
            <a:r>
              <a:rPr lang="fi-FI" b="1" dirty="0"/>
              <a:t>viranomaisen</a:t>
            </a:r>
            <a:r>
              <a:rPr lang="fi-FI" dirty="0"/>
              <a:t> </a:t>
            </a:r>
            <a:r>
              <a:rPr lang="fi-FI" dirty="0" smtClean="0"/>
              <a:t>rooleissa</a:t>
            </a:r>
          </a:p>
          <a:p>
            <a:r>
              <a:rPr lang="fi-FI" dirty="0">
                <a:hlinkClick r:id="rId2"/>
              </a:rPr>
              <a:t>https://</a:t>
            </a:r>
            <a:r>
              <a:rPr lang="fi-FI" dirty="0" smtClean="0">
                <a:hlinkClick r:id="rId2"/>
              </a:rPr>
              <a:t>beta.suomi.fi</a:t>
            </a:r>
            <a:r>
              <a:rPr lang="fi-FI" dirty="0" smtClean="0"/>
              <a:t> </a:t>
            </a:r>
            <a:endParaRPr lang="fi-FI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332506"/>
            <a:ext cx="5103370" cy="504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Palvelunäkymät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7" cy="5111750"/>
          </a:xfrm>
        </p:spPr>
        <p:txBody>
          <a:bodyPr>
            <a:normAutofit/>
          </a:bodyPr>
          <a:lstStyle/>
          <a:p>
            <a:r>
              <a:rPr lang="fi-FI" dirty="0"/>
              <a:t>kansalainen, yritys tai yhteisön edustaja:</a:t>
            </a:r>
          </a:p>
          <a:p>
            <a:pPr lvl="1"/>
            <a:r>
              <a:rPr lang="fi-FI" dirty="0"/>
              <a:t>pystyy </a:t>
            </a:r>
            <a:r>
              <a:rPr lang="fi-FI" b="1" dirty="0"/>
              <a:t>hakemaan palveluja </a:t>
            </a:r>
            <a:r>
              <a:rPr lang="fi-FI" dirty="0"/>
              <a:t>ja niiden tietoja helposti eri rooleissa </a:t>
            </a:r>
          </a:p>
          <a:p>
            <a:pPr lvl="1"/>
            <a:r>
              <a:rPr lang="fi-FI" b="1" dirty="0"/>
              <a:t>näkee</a:t>
            </a:r>
            <a:r>
              <a:rPr lang="fi-FI" dirty="0"/>
              <a:t> kootusti omia tai edustamansa organisaation </a:t>
            </a:r>
            <a:r>
              <a:rPr lang="fi-FI" b="1" dirty="0"/>
              <a:t>tietoja</a:t>
            </a:r>
          </a:p>
          <a:p>
            <a:pPr lvl="1"/>
            <a:r>
              <a:rPr lang="fi-FI" dirty="0"/>
              <a:t>voi </a:t>
            </a:r>
            <a:r>
              <a:rPr lang="fi-FI" b="1" dirty="0"/>
              <a:t>käyttää sähköisen asioinnin palveluja </a:t>
            </a:r>
            <a:r>
              <a:rPr lang="fi-FI" dirty="0"/>
              <a:t>kertakirjautumisella </a:t>
            </a:r>
          </a:p>
          <a:p>
            <a:pPr lvl="1"/>
            <a:r>
              <a:rPr lang="fi-FI" b="1" dirty="0"/>
              <a:t>saa herätteitä ja suosituksia </a:t>
            </a:r>
            <a:r>
              <a:rPr lang="fi-FI" dirty="0"/>
              <a:t>itselle tai organisaatiolleen tarkoitetuista palveluista – velvoitteista ja mahdollisuuksista </a:t>
            </a:r>
          </a:p>
          <a:p>
            <a:pPr lvl="1"/>
            <a:r>
              <a:rPr lang="fi-FI" dirty="0"/>
              <a:t>saa itselle tai edustamalleen yritykselle/yhteisölle toimitetut </a:t>
            </a:r>
            <a:r>
              <a:rPr lang="fi-FI" b="1" dirty="0"/>
              <a:t>sähköiset tiedoksiannot ja päätökset</a:t>
            </a:r>
            <a:r>
              <a:rPr lang="fi-FI" dirty="0"/>
              <a:t> ja </a:t>
            </a:r>
            <a:r>
              <a:rPr lang="fi-FI" b="1" dirty="0"/>
              <a:t>voi viestiä </a:t>
            </a:r>
            <a:r>
              <a:rPr lang="fi-FI" dirty="0"/>
              <a:t>eri organisaatioiden kanssa</a:t>
            </a:r>
          </a:p>
          <a:p>
            <a:endParaRPr lang="fi-FI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412776"/>
            <a:ext cx="2857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Suomi.fi-tunnistaminen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756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Tunnistaminen</a:t>
            </a:r>
            <a:endParaRPr lang="fi-FI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Suomi.fi-tunnistaminen mahdollistaa Suomen ja EU-kansalaisen sähköisen tunnistamisen tietoturvallisesti erilaisia tunnistusvälineitä, kuten pankkitunnistusta ja mobiilivarmennetta hyödyntäen</a:t>
            </a:r>
            <a:r>
              <a:rPr lang="fi-FI" dirty="0" smtClean="0"/>
              <a:t>.</a:t>
            </a:r>
          </a:p>
          <a:p>
            <a:r>
              <a:rPr lang="fi-FI" dirty="0">
                <a:hlinkClick r:id="rId2"/>
              </a:rPr>
              <a:t>http://esuomi.fi/palveluntarjoajille/tunnistaminen</a:t>
            </a:r>
            <a:r>
              <a:rPr lang="fi-FI" dirty="0" smtClean="0">
                <a:hlinkClick r:id="rId2"/>
              </a:rPr>
              <a:t>/</a:t>
            </a:r>
            <a:endParaRPr lang="fi-FI" dirty="0" smtClean="0"/>
          </a:p>
          <a:p>
            <a:endParaRPr lang="fi-FI" dirty="0" smtClean="0"/>
          </a:p>
        </p:txBody>
      </p:sp>
      <p:pic>
        <p:nvPicPr>
          <p:cNvPr id="3074" name="Picture 2" descr="http://esuomi.fi/wp-content/uploads/2015/09/Tunnistaminen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573016"/>
            <a:ext cx="384620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Tunnistaminen</a:t>
            </a:r>
            <a:endParaRPr lang="fi-FI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4" y="1196752"/>
            <a:ext cx="5566742" cy="50944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12160" y="3140968"/>
            <a:ext cx="1656184" cy="93610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xtBox 5"/>
          <p:cNvSpPr txBox="1"/>
          <p:nvPr/>
        </p:nvSpPr>
        <p:spPr>
          <a:xfrm>
            <a:off x="395536" y="1628800"/>
            <a:ext cx="1314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Vetuma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209574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24ACBAF6-BC8D-4B54-8467-72107021A08F}" vid="{B35C578C-9223-408F-9E2E-5D0A53FEFA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3" ma:contentTypeDescription="Luo uusi asiakirja." ma:contentTypeScope="" ma:versionID="d7366dab6d2f558b6deccf667d14304c">
  <xsd:schema xmlns:xsd="http://www.w3.org/2001/XMLSchema" xmlns:xs="http://www.w3.org/2001/XMLSchema" xmlns:p="http://schemas.microsoft.com/office/2006/metadata/properties" xmlns:ns2="5a0e20fa-c02b-4982-824e-e71510d42558" targetNamespace="http://schemas.microsoft.com/office/2006/metadata/properties" ma:root="true" ma:fieldsID="d31d07898c9b164b87294b65ce1777b7" ns2:_="">
    <xsd:import namespace="5a0e20fa-c02b-4982-824e-e71510d425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20fa-c02b-4982-824e-e71510d42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0e20fa-c02b-4982-824e-e71510d42558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40DA06-B51C-4BBA-8001-55F32B3543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e20fa-c02b-4982-824e-e71510d4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353020-3F52-4EE3-9AFF-F5D168526A1C}">
  <ds:schemaRefs>
    <ds:schemaRef ds:uri="http://schemas.microsoft.com/office/2006/metadata/properties"/>
    <ds:schemaRef ds:uri="http://schemas.microsoft.com/office/infopath/2007/PartnerControls"/>
    <ds:schemaRef ds:uri="5a0e20fa-c02b-4982-824e-e71510d425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</Template>
  <TotalTime>0</TotalTime>
  <Words>255</Words>
  <Application>Microsoft Office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gofore_esityspohja</vt:lpstr>
      <vt:lpstr>KaPA yleisesittely</vt:lpstr>
      <vt:lpstr>Kansallinen palveluarkkitehtuuri (KaPA)</vt:lpstr>
      <vt:lpstr>KaPAn osaprojektit</vt:lpstr>
      <vt:lpstr>PowerPoint Presentation</vt:lpstr>
      <vt:lpstr>Palvelunäkymät</vt:lpstr>
      <vt:lpstr>Palvelunäkymät</vt:lpstr>
      <vt:lpstr>PowerPoint Presentation</vt:lpstr>
      <vt:lpstr>Tunnistaminen</vt:lpstr>
      <vt:lpstr>Tunnistaminen</vt:lpstr>
      <vt:lpstr>Tunnistaminen</vt:lpstr>
      <vt:lpstr>Tunnistamisen toiminta</vt:lpstr>
      <vt:lpstr>PowerPoint Presentation</vt:lpstr>
      <vt:lpstr>Asiointivaltuudet</vt:lpstr>
      <vt:lpstr>Asiointivaltuuksien toiminta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2015-02-25T12:26:30Z</dcterms:created>
  <dcterms:modified xsi:type="dcterms:W3CDTF">2016-02-12T14:05:41Z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